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643" r:id="rId12"/>
    <p:sldId id="656" r:id="rId13"/>
    <p:sldId id="644" r:id="rId14"/>
    <p:sldId id="498" r:id="rId15"/>
    <p:sldId id="657" r:id="rId16"/>
    <p:sldId id="658" r:id="rId17"/>
    <p:sldId id="499" r:id="rId18"/>
    <p:sldId id="6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/>
    <p:restoredTop sz="94631"/>
  </p:normalViewPr>
  <p:slideViewPr>
    <p:cSldViewPr snapToGrid="0" snapToObjects="1">
      <p:cViewPr varScale="1">
        <p:scale>
          <a:sx n="95" d="100"/>
          <a:sy n="95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8366-A738-1541-9FC7-0A81F291CF82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B159F-7BDB-9A42-8734-0BF121C22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3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Okay. We could predict multiple J sequences in future by using encoder and decoder structure. </a:t>
            </a:r>
          </a:p>
          <a:p>
            <a:r>
              <a:rPr lang="en-US" dirty="0"/>
              <a:t>The another question is now arising. </a:t>
            </a:r>
          </a:p>
          <a:p>
            <a:r>
              <a:rPr lang="en-US" dirty="0"/>
              <a:t>Then, how can we deal with spatiotemporal data? </a:t>
            </a:r>
          </a:p>
          <a:p>
            <a:endParaRPr lang="en-US" dirty="0"/>
          </a:p>
          <a:p>
            <a:r>
              <a:rPr lang="en-US" dirty="0" err="1"/>
              <a:t>Lstm</a:t>
            </a:r>
            <a:r>
              <a:rPr lang="en-US" dirty="0"/>
              <a:t> which consisted of fully connected and small hidden state is good to represent simple time series data, such as language or value typed data. </a:t>
            </a:r>
          </a:p>
          <a:p>
            <a:endParaRPr lang="en-US" dirty="0"/>
          </a:p>
          <a:p>
            <a:r>
              <a:rPr lang="en-US" dirty="0"/>
              <a:t>But its not enough to contain spatial correlation information, because it just consider image feature as vector and try to save it as small hidden representation. </a:t>
            </a:r>
          </a:p>
          <a:p>
            <a:endParaRPr lang="en-US" dirty="0"/>
          </a:p>
          <a:p>
            <a:r>
              <a:rPr lang="en-US" dirty="0"/>
              <a:t>Therefore, </a:t>
            </a:r>
            <a:r>
              <a:rPr lang="en-US" dirty="0" err="1"/>
              <a:t>lstm</a:t>
            </a:r>
            <a:r>
              <a:rPr lang="en-US" dirty="0"/>
              <a:t> is not enough to deal with spatiotemporal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4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show you one showcase of failure of Fully connected </a:t>
            </a:r>
            <a:r>
              <a:rPr lang="en-US" dirty="0" err="1"/>
              <a:t>lstm</a:t>
            </a:r>
            <a:r>
              <a:rPr lang="en-US" dirty="0"/>
              <a:t> to analyze spatiotemporal data.</a:t>
            </a:r>
          </a:p>
          <a:p>
            <a:r>
              <a:rPr lang="en-US" dirty="0"/>
              <a:t>In my hurricane trajectory tracking problem, I tried to use fully connected </a:t>
            </a:r>
            <a:r>
              <a:rPr lang="en-US" dirty="0" err="1"/>
              <a:t>lstm</a:t>
            </a:r>
            <a:r>
              <a:rPr lang="en-US" dirty="0"/>
              <a:t> to follow trajectory of hurricane. </a:t>
            </a:r>
          </a:p>
          <a:p>
            <a:r>
              <a:rPr lang="en-US" dirty="0"/>
              <a:t>So, input is time series climate images containing hurricane, and output is coordinate of specific hurricane location. </a:t>
            </a:r>
          </a:p>
          <a:p>
            <a:r>
              <a:rPr lang="en-US" dirty="0"/>
              <a:t>And I found this tragic sad result. </a:t>
            </a:r>
          </a:p>
          <a:p>
            <a:r>
              <a:rPr lang="en-US" dirty="0"/>
              <a:t>This is mainly because fully connected </a:t>
            </a:r>
            <a:r>
              <a:rPr lang="en-US" dirty="0" err="1"/>
              <a:t>lstm</a:t>
            </a:r>
            <a:r>
              <a:rPr lang="en-US" dirty="0"/>
              <a:t> doesn’t have capability to capture spatial correlation in image like convolutional nets.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46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Okay. We could predict multiple J sequences in future by using encoder and decoder structure. </a:t>
            </a:r>
          </a:p>
          <a:p>
            <a:r>
              <a:rPr lang="en-US" dirty="0"/>
              <a:t>The another question is now arising. </a:t>
            </a:r>
          </a:p>
          <a:p>
            <a:r>
              <a:rPr lang="en-US" dirty="0"/>
              <a:t>Then, how can we deal with spatiotemporal data? </a:t>
            </a:r>
          </a:p>
          <a:p>
            <a:endParaRPr lang="en-US" dirty="0"/>
          </a:p>
          <a:p>
            <a:r>
              <a:rPr lang="en-US" dirty="0" err="1"/>
              <a:t>Lstm</a:t>
            </a:r>
            <a:r>
              <a:rPr lang="en-US" dirty="0"/>
              <a:t> which consisted of fully connected and small hidden state is good to represent simple time series data, such as language or value typed data. </a:t>
            </a:r>
          </a:p>
          <a:p>
            <a:endParaRPr lang="en-US" dirty="0"/>
          </a:p>
          <a:p>
            <a:r>
              <a:rPr lang="en-US" dirty="0"/>
              <a:t>But its not enough to contain spatial correlation information, because it just consider image feature as vector and try to save it as small hidden representation. </a:t>
            </a:r>
          </a:p>
          <a:p>
            <a:endParaRPr lang="en-US" dirty="0"/>
          </a:p>
          <a:p>
            <a:r>
              <a:rPr lang="en-US" dirty="0"/>
              <a:t>Therefore, </a:t>
            </a:r>
            <a:r>
              <a:rPr lang="en-US" dirty="0" err="1"/>
              <a:t>lstm</a:t>
            </a:r>
            <a:r>
              <a:rPr lang="en-US" dirty="0"/>
              <a:t> is not enough to deal with spatiotemporal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6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00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0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0958E-3B52-064F-8A28-C098ED29FE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4.png"/><Relationship Id="rId5" Type="http://schemas.openxmlformats.org/officeDocument/2006/relationships/image" Target="../media/image21.png"/><Relationship Id="rId15" Type="http://schemas.openxmlformats.org/officeDocument/2006/relationships/image" Target="../media/image16.png"/><Relationship Id="rId10" Type="http://schemas.openxmlformats.org/officeDocument/2006/relationships/image" Target="../media/image13.gif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2" Type="http://schemas.openxmlformats.org/officeDocument/2006/relationships/hyperlink" Target="https://web.stanford.edu/class/cs20si/2017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8D0E-410B-BE45-B7AA-C7C54A591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73306"/>
            <a:ext cx="7766936" cy="2437189"/>
          </a:xfrm>
        </p:spPr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Deep Learning application for time-series analysis and its application for climate science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92ECF-0703-6C46-9ED3-4A475A6E6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10492"/>
            <a:ext cx="7766936" cy="1096899"/>
          </a:xfrm>
        </p:spPr>
        <p:txBody>
          <a:bodyPr/>
          <a:lstStyle/>
          <a:p>
            <a:r>
              <a:rPr lang="en-US" dirty="0"/>
              <a:t>Soo Kim</a:t>
            </a:r>
          </a:p>
          <a:p>
            <a:r>
              <a:rPr lang="en-US" dirty="0"/>
              <a:t>Lawrence Livermore National Laboratories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8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D80CE-1D7D-B041-A7CB-2471C4EBDCE6}"/>
              </a:ext>
            </a:extLst>
          </p:cNvPr>
          <p:cNvSpPr txBox="1"/>
          <p:nvPr/>
        </p:nvSpPr>
        <p:spPr>
          <a:xfrm>
            <a:off x="914400" y="601884"/>
            <a:ext cx="548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Vanishing Gradient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D82E09-B26E-3947-BB29-6388D873F9A7}"/>
              </a:ext>
            </a:extLst>
          </p:cNvPr>
          <p:cNvSpPr/>
          <p:nvPr/>
        </p:nvSpPr>
        <p:spPr>
          <a:xfrm>
            <a:off x="914400" y="17056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/>
              <a:t>Basic problem of RNN: </a:t>
            </a:r>
          </a:p>
          <a:p>
            <a:r>
              <a:rPr lang="en-US" dirty="0"/>
              <a:t>Gradients propagated over many stages tend to vanish (most of the time) or explode (relatively rarely)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26953-54E9-464C-9B69-22B3CF4C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52" y="2778551"/>
            <a:ext cx="5704541" cy="39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4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96" y="236425"/>
            <a:ext cx="8596668" cy="1320800"/>
          </a:xfrm>
        </p:spPr>
        <p:txBody>
          <a:bodyPr/>
          <a:lstStyle/>
          <a:p>
            <a:r>
              <a:rPr lang="en-US" dirty="0"/>
              <a:t>Long Short Term Memory (LSTM)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25EDC-2DED-7E41-B143-F2EA55CA2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1" r="55435"/>
          <a:stretch/>
        </p:blipFill>
        <p:spPr>
          <a:xfrm>
            <a:off x="5368705" y="2098477"/>
            <a:ext cx="4281362" cy="3747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92794A-4D6A-0144-8D38-442D4FAD3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55"/>
          <a:stretch/>
        </p:blipFill>
        <p:spPr>
          <a:xfrm>
            <a:off x="443600" y="2584174"/>
            <a:ext cx="4564545" cy="18311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8CD34E-8697-3B4F-93B2-4BF8D5222B4A}"/>
              </a:ext>
            </a:extLst>
          </p:cNvPr>
          <p:cNvSpPr/>
          <p:nvPr/>
        </p:nvSpPr>
        <p:spPr bwMode="auto">
          <a:xfrm>
            <a:off x="15034591" y="-397565"/>
            <a:ext cx="914400" cy="9144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B3E67-49D6-F84E-972B-E9800FA22E25}"/>
              </a:ext>
            </a:extLst>
          </p:cNvPr>
          <p:cNvSpPr/>
          <p:nvPr/>
        </p:nvSpPr>
        <p:spPr bwMode="auto">
          <a:xfrm>
            <a:off x="4823791" y="2504662"/>
            <a:ext cx="278296" cy="31805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29679-8EC5-F243-B52B-F791002562FF}"/>
              </a:ext>
            </a:extLst>
          </p:cNvPr>
          <p:cNvSpPr/>
          <p:nvPr/>
        </p:nvSpPr>
        <p:spPr bwMode="auto">
          <a:xfrm>
            <a:off x="3366051" y="239864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33733-DD7B-0344-B101-C334C29E92A4}"/>
              </a:ext>
            </a:extLst>
          </p:cNvPr>
          <p:cNvSpPr/>
          <p:nvPr/>
        </p:nvSpPr>
        <p:spPr bwMode="auto">
          <a:xfrm>
            <a:off x="4909930" y="245165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3522A-7024-5D4A-B024-37ED430A174E}"/>
              </a:ext>
            </a:extLst>
          </p:cNvPr>
          <p:cNvSpPr/>
          <p:nvPr/>
        </p:nvSpPr>
        <p:spPr>
          <a:xfrm>
            <a:off x="443600" y="1574889"/>
            <a:ext cx="1537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FC-LSTM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3E8049-70EF-7644-85AD-AC050683F253}"/>
              </a:ext>
            </a:extLst>
          </p:cNvPr>
          <p:cNvSpPr/>
          <p:nvPr/>
        </p:nvSpPr>
        <p:spPr>
          <a:xfrm>
            <a:off x="611596" y="6190400"/>
            <a:ext cx="7765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8264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spatiotemporal data?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1C33F-F536-594F-8E88-423767FB076B}"/>
              </a:ext>
            </a:extLst>
          </p:cNvPr>
          <p:cNvSpPr txBox="1"/>
          <p:nvPr/>
        </p:nvSpPr>
        <p:spPr>
          <a:xfrm>
            <a:off x="860868" y="175884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pure encoding-prediction structure is </a:t>
            </a:r>
            <a:r>
              <a:rPr lang="en-US" sz="2000" dirty="0">
                <a:solidFill>
                  <a:srgbClr val="FF0000"/>
                </a:solidFill>
              </a:rPr>
              <a:t>not enough.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are dealing with </a:t>
            </a:r>
            <a:r>
              <a:rPr lang="en-US" sz="2000" dirty="0">
                <a:solidFill>
                  <a:srgbClr val="FF0000"/>
                </a:solidFill>
              </a:rPr>
              <a:t>spatiotemporal data.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9943F-4E1B-A049-B59B-D1FA45E96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5"/>
          <a:stretch/>
        </p:blipFill>
        <p:spPr>
          <a:xfrm>
            <a:off x="1963118" y="3431339"/>
            <a:ext cx="4564545" cy="18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3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spatiotemporal data?  </a:t>
            </a:r>
            <a:br>
              <a:rPr lang="en-US" dirty="0"/>
            </a:br>
            <a:r>
              <a:rPr lang="en-US" dirty="0"/>
              <a:t>: ConvLSTM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8CD34E-8697-3B4F-93B2-4BF8D5222B4A}"/>
              </a:ext>
            </a:extLst>
          </p:cNvPr>
          <p:cNvSpPr/>
          <p:nvPr/>
        </p:nvSpPr>
        <p:spPr bwMode="auto">
          <a:xfrm>
            <a:off x="15034591" y="-397565"/>
            <a:ext cx="914400" cy="9144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B3E67-49D6-F84E-972B-E9800FA22E25}"/>
              </a:ext>
            </a:extLst>
          </p:cNvPr>
          <p:cNvSpPr/>
          <p:nvPr/>
        </p:nvSpPr>
        <p:spPr bwMode="auto">
          <a:xfrm>
            <a:off x="4823791" y="2504662"/>
            <a:ext cx="278296" cy="31805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29679-8EC5-F243-B52B-F791002562FF}"/>
              </a:ext>
            </a:extLst>
          </p:cNvPr>
          <p:cNvSpPr/>
          <p:nvPr/>
        </p:nvSpPr>
        <p:spPr bwMode="auto">
          <a:xfrm>
            <a:off x="3366051" y="239864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33733-DD7B-0344-B101-C334C29E92A4}"/>
              </a:ext>
            </a:extLst>
          </p:cNvPr>
          <p:cNvSpPr/>
          <p:nvPr/>
        </p:nvSpPr>
        <p:spPr bwMode="auto">
          <a:xfrm>
            <a:off x="4909930" y="2451652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8EADE-6EC6-FC43-A8C4-A72E6C12D56F}"/>
              </a:ext>
            </a:extLst>
          </p:cNvPr>
          <p:cNvSpPr/>
          <p:nvPr/>
        </p:nvSpPr>
        <p:spPr bwMode="auto">
          <a:xfrm>
            <a:off x="1722780" y="2425148"/>
            <a:ext cx="278296" cy="31805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75957-40DB-F840-90BF-22592779B6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513" r="23044" b="17817"/>
          <a:stretch/>
        </p:blipFill>
        <p:spPr>
          <a:xfrm>
            <a:off x="543535" y="2398642"/>
            <a:ext cx="7036904" cy="2774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532A2E-E7C3-0D42-87BF-9E91528CD5BA}"/>
              </a:ext>
            </a:extLst>
          </p:cNvPr>
          <p:cNvSpPr/>
          <p:nvPr/>
        </p:nvSpPr>
        <p:spPr bwMode="auto">
          <a:xfrm>
            <a:off x="5523039" y="1520687"/>
            <a:ext cx="4114800" cy="196794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3EE06B-2820-1C43-B655-75784CA19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942" t="16432" b="49594"/>
          <a:stretch/>
        </p:blipFill>
        <p:spPr>
          <a:xfrm>
            <a:off x="5049078" y="1647089"/>
            <a:ext cx="4969566" cy="16101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2E3992-59B2-9E46-977D-E3FE707EA365}"/>
              </a:ext>
            </a:extLst>
          </p:cNvPr>
          <p:cNvSpPr txBox="1"/>
          <p:nvPr/>
        </p:nvSpPr>
        <p:spPr>
          <a:xfrm>
            <a:off x="843753" y="5148001"/>
            <a:ext cx="8132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and state at a timestep </a:t>
            </a:r>
            <a:r>
              <a:rPr lang="en-US" dirty="0">
                <a:solidFill>
                  <a:srgbClr val="FF0000"/>
                </a:solidFill>
              </a:rPr>
              <a:t>are 3-d tensors.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 is used for both</a:t>
            </a:r>
            <a:r>
              <a:rPr lang="en-US" dirty="0">
                <a:solidFill>
                  <a:srgbClr val="FF0000"/>
                </a:solidFill>
              </a:rPr>
              <a:t> input-to-state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state-to-state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Conv-part: </a:t>
            </a:r>
            <a:r>
              <a:rPr lang="en-US" dirty="0"/>
              <a:t>capture </a:t>
            </a:r>
            <a:r>
              <a:rPr lang="en-US" dirty="0">
                <a:solidFill>
                  <a:srgbClr val="FF0000"/>
                </a:solidFill>
              </a:rPr>
              <a:t>spatial</a:t>
            </a:r>
            <a:r>
              <a:rPr lang="en-US" dirty="0"/>
              <a:t> information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LSTM-part: </a:t>
            </a:r>
            <a:r>
              <a:rPr lang="en-US" dirty="0"/>
              <a:t>capture </a:t>
            </a:r>
            <a:r>
              <a:rPr lang="en-US" dirty="0">
                <a:solidFill>
                  <a:srgbClr val="FF0000"/>
                </a:solidFill>
              </a:rPr>
              <a:t>temporal</a:t>
            </a:r>
            <a:r>
              <a:rPr lang="en-US" dirty="0"/>
              <a:t> information </a:t>
            </a:r>
          </a:p>
        </p:txBody>
      </p:sp>
    </p:spTree>
    <p:extLst>
      <p:ext uri="{BB962C8B-B14F-4D97-AF65-F5344CB8AC3E}">
        <p14:creationId xmlns:p14="http://schemas.microsoft.com/office/powerpoint/2010/main" val="63014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97" y="309327"/>
            <a:ext cx="9182191" cy="716973"/>
          </a:xfrm>
          <a:effectLst/>
        </p:spPr>
        <p:txBody>
          <a:bodyPr>
            <a:noAutofit/>
          </a:bodyPr>
          <a:lstStyle/>
          <a:p>
            <a:r>
              <a:rPr lang="en-US" dirty="0"/>
              <a:t>Application of ConvLSTM for </a:t>
            </a:r>
            <a:br>
              <a:rPr lang="en-US" dirty="0"/>
            </a:br>
            <a:r>
              <a:rPr lang="en-US" dirty="0"/>
              <a:t>hurricane tracking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F7F4C-CECF-7E47-A412-84FFEA3F8525}"/>
              </a:ext>
            </a:extLst>
          </p:cNvPr>
          <p:cNvSpPr txBox="1"/>
          <p:nvPr/>
        </p:nvSpPr>
        <p:spPr>
          <a:xfrm>
            <a:off x="679175" y="1478917"/>
            <a:ext cx="9169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 Spatiotemporal climate data taken from a physics based climate simulation.</a:t>
            </a:r>
          </a:p>
          <a:p>
            <a:pPr lvl="2"/>
            <a:r>
              <a:rPr lang="en-US" dirty="0"/>
              <a:t>	Spatial </a:t>
            </a:r>
            <a:r>
              <a:rPr lang="en-US" dirty="0">
                <a:solidFill>
                  <a:srgbClr val="FF0000"/>
                </a:solidFill>
              </a:rPr>
              <a:t>m x n x c grid </a:t>
            </a:r>
            <a:r>
              <a:rPr lang="en-US" dirty="0"/>
              <a:t>sequence of tensor </a:t>
            </a:r>
            <a:r>
              <a:rPr lang="en-US" dirty="0">
                <a:solidFill>
                  <a:srgbClr val="FF0000"/>
                </a:solidFill>
              </a:rPr>
              <a:t>(4D tensors)</a:t>
            </a:r>
            <a:r>
              <a:rPr lang="en-US" dirty="0"/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F7E42A-7C54-6346-BCE6-56FA68888EC4}"/>
              </a:ext>
            </a:extLst>
          </p:cNvPr>
          <p:cNvGrpSpPr/>
          <p:nvPr/>
        </p:nvGrpSpPr>
        <p:grpSpPr>
          <a:xfrm>
            <a:off x="553937" y="2446827"/>
            <a:ext cx="8672890" cy="1386866"/>
            <a:chOff x="172936" y="2670746"/>
            <a:chExt cx="8672890" cy="138686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20F054-CDE7-4946-ABF7-CF89F5F09674}"/>
                </a:ext>
              </a:extLst>
            </p:cNvPr>
            <p:cNvGrpSpPr/>
            <p:nvPr/>
          </p:nvGrpSpPr>
          <p:grpSpPr>
            <a:xfrm>
              <a:off x="172936" y="2670746"/>
              <a:ext cx="8672890" cy="1057150"/>
              <a:chOff x="172936" y="2670746"/>
              <a:chExt cx="8672890" cy="105715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13332AA-2688-EA4A-977F-F1303816FA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7018" b="51415"/>
              <a:stretch/>
            </p:blipFill>
            <p:spPr>
              <a:xfrm>
                <a:off x="318052" y="2670749"/>
                <a:ext cx="8527774" cy="827825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2F2C607-EB9F-7743-A76A-9FC316BE7A06}"/>
                  </a:ext>
                </a:extLst>
              </p:cNvPr>
              <p:cNvCxnSpPr/>
              <p:nvPr/>
            </p:nvCxnSpPr>
            <p:spPr>
              <a:xfrm>
                <a:off x="548031" y="3021495"/>
                <a:ext cx="0" cy="285357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B28AC10-9831-604E-A37A-D573C8D6238C}"/>
                  </a:ext>
                </a:extLst>
              </p:cNvPr>
              <p:cNvSpPr/>
              <p:nvPr/>
            </p:nvSpPr>
            <p:spPr>
              <a:xfrm>
                <a:off x="172936" y="2670746"/>
                <a:ext cx="3041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c</a:t>
                </a:r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6CD7F7-D205-6346-BB46-5E1A583987B5}"/>
                  </a:ext>
                </a:extLst>
              </p:cNvPr>
              <p:cNvSpPr/>
              <p:nvPr/>
            </p:nvSpPr>
            <p:spPr>
              <a:xfrm>
                <a:off x="862048" y="3081565"/>
                <a:ext cx="3041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m</a:t>
                </a:r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A47B6B4-7184-EE42-A63F-2BA7D7C639FC}"/>
                  </a:ext>
                </a:extLst>
              </p:cNvPr>
              <p:cNvSpPr/>
              <p:nvPr/>
            </p:nvSpPr>
            <p:spPr>
              <a:xfrm>
                <a:off x="1511405" y="2935792"/>
                <a:ext cx="3041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n</a:t>
                </a:r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318A4FB-06FF-B84A-BB11-1293C357C69B}"/>
                  </a:ext>
                </a:extLst>
              </p:cNvPr>
              <p:cNvCxnSpPr/>
              <p:nvPr/>
            </p:nvCxnSpPr>
            <p:spPr>
              <a:xfrm>
                <a:off x="675861" y="3438940"/>
                <a:ext cx="655983" cy="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1DAD555-6AC1-7B43-8184-CA69A9CBD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2135" y="3177360"/>
                <a:ext cx="423411" cy="261581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5CB7BB2-D5F3-1A4C-B147-3C5499C3EA98}"/>
                    </a:ext>
                  </a:extLst>
                </p:cNvPr>
                <p:cNvSpPr/>
                <p:nvPr/>
              </p:nvSpPr>
              <p:spPr>
                <a:xfrm>
                  <a:off x="804754" y="3661780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5CB7BB2-D5F3-1A4C-B147-3C5499C3E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754" y="3661780"/>
                  <a:ext cx="7343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625FF35-42A1-0C4C-9FD1-03E95D6A2D39}"/>
                    </a:ext>
                  </a:extLst>
                </p:cNvPr>
                <p:cNvSpPr/>
                <p:nvPr/>
              </p:nvSpPr>
              <p:spPr>
                <a:xfrm>
                  <a:off x="2189607" y="3655153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625FF35-42A1-0C4C-9FD1-03E95D6A2D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9607" y="3655153"/>
                  <a:ext cx="7343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9F19DB1-7997-D346-B463-613C55932C04}"/>
                    </a:ext>
                  </a:extLst>
                </p:cNvPr>
                <p:cNvSpPr/>
                <p:nvPr/>
              </p:nvSpPr>
              <p:spPr>
                <a:xfrm>
                  <a:off x="3753363" y="3648526"/>
                  <a:ext cx="514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9F19DB1-7997-D346-B463-613C55932C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363" y="3648526"/>
                  <a:ext cx="5147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7342F80-6CE5-DF48-9423-3DAC4272C3D2}"/>
                    </a:ext>
                  </a:extLst>
                </p:cNvPr>
                <p:cNvSpPr/>
                <p:nvPr/>
              </p:nvSpPr>
              <p:spPr>
                <a:xfrm>
                  <a:off x="5078581" y="3661779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7342F80-6CE5-DF48-9423-3DAC4272C3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8581" y="3661779"/>
                  <a:ext cx="73436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098617-3822-C34C-AE22-D9E38A24BEEF}"/>
                    </a:ext>
                  </a:extLst>
                </p:cNvPr>
                <p:cNvSpPr/>
                <p:nvPr/>
              </p:nvSpPr>
              <p:spPr>
                <a:xfrm>
                  <a:off x="6383916" y="3675028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098617-3822-C34C-AE22-D9E38A24BE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3916" y="3675028"/>
                  <a:ext cx="73436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B3D92E0-5C62-DB4D-A68A-5870E86FFD0F}"/>
                    </a:ext>
                  </a:extLst>
                </p:cNvPr>
                <p:cNvSpPr/>
                <p:nvPr/>
              </p:nvSpPr>
              <p:spPr>
                <a:xfrm>
                  <a:off x="7788648" y="3688280"/>
                  <a:ext cx="734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B3D92E0-5C62-DB4D-A68A-5870E86FFD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8648" y="3688280"/>
                  <a:ext cx="73436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3E495E2-4F6E-504B-8377-8AE80606614E}"/>
              </a:ext>
            </a:extLst>
          </p:cNvPr>
          <p:cNvSpPr txBox="1"/>
          <p:nvPr/>
        </p:nvSpPr>
        <p:spPr>
          <a:xfrm>
            <a:off x="652671" y="3897441"/>
            <a:ext cx="6849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 Set of vectors of k coordinates of hurricane centers </a:t>
            </a:r>
            <a:br>
              <a:rPr lang="en-US" dirty="0"/>
            </a:br>
            <a:r>
              <a:rPr lang="en-US" dirty="0"/>
              <a:t>			existing in corresponding input image X</a:t>
            </a:r>
            <a:r>
              <a:rPr lang="en-US" baseline="-25000" dirty="0"/>
              <a:t>i </a:t>
            </a:r>
            <a:r>
              <a:rPr lang="en-US" dirty="0"/>
              <a:t>:</a:t>
            </a:r>
            <a:r>
              <a:rPr lang="en-US" baseline="-25000" dirty="0"/>
              <a:t> </a:t>
            </a:r>
            <a:r>
              <a:rPr lang="en-US" dirty="0"/>
              <a:t> 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FC7D98-83AC-D048-B2FF-56201549FC7D}"/>
              </a:ext>
            </a:extLst>
          </p:cNvPr>
          <p:cNvGrpSpPr/>
          <p:nvPr/>
        </p:nvGrpSpPr>
        <p:grpSpPr>
          <a:xfrm>
            <a:off x="6371192" y="4710369"/>
            <a:ext cx="3104116" cy="1671116"/>
            <a:chOff x="4877009" y="4974044"/>
            <a:chExt cx="3104116" cy="1671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55748C-EC82-0A45-9BBD-D26C2AE8E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48" y="4974044"/>
              <a:ext cx="1451749" cy="130250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74B5CF7-9EC3-DC4A-9D84-90D27305AB09}"/>
                    </a:ext>
                  </a:extLst>
                </p:cNvPr>
                <p:cNvSpPr/>
                <p:nvPr/>
              </p:nvSpPr>
              <p:spPr>
                <a:xfrm>
                  <a:off x="5398598" y="6275828"/>
                  <a:ext cx="4859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74B5CF7-9EC3-DC4A-9D84-90D27305A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598" y="6275828"/>
                  <a:ext cx="48596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CD11484-A891-1341-83FB-CE83BF6B972E}"/>
                    </a:ext>
                  </a:extLst>
                </p:cNvPr>
                <p:cNvSpPr/>
                <p:nvPr/>
              </p:nvSpPr>
              <p:spPr>
                <a:xfrm>
                  <a:off x="6854883" y="5272916"/>
                  <a:ext cx="1126242" cy="6830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br>
                    <a:rPr lang="en-US" b="1" i="1" dirty="0">
                      <a:latin typeface="Cambria Math" panose="02040503050406030204" pitchFamily="18" charset="0"/>
                    </a:rPr>
                  </a:br>
                  <a:r>
                    <a:rPr lang="en-US" b="1" i="1" dirty="0">
                      <a:latin typeface="Cambria Math" panose="02040503050406030204" pitchFamily="18" charset="0"/>
                    </a:rPr>
                    <a:t>    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CD11484-A891-1341-83FB-CE83BF6B97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883" y="5272916"/>
                  <a:ext cx="1126242" cy="68307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1A10BAB-CEAE-494A-8035-6E56A8801B8D}"/>
                    </a:ext>
                  </a:extLst>
                </p:cNvPr>
                <p:cNvSpPr/>
                <p:nvPr/>
              </p:nvSpPr>
              <p:spPr>
                <a:xfrm>
                  <a:off x="4877009" y="5258666"/>
                  <a:ext cx="1580689" cy="390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1A10BAB-CEAE-494A-8035-6E56A8801B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7009" y="5258666"/>
                  <a:ext cx="1580689" cy="390620"/>
                </a:xfrm>
                <a:prstGeom prst="rect">
                  <a:avLst/>
                </a:prstGeom>
                <a:blipFill>
                  <a:blip r:embed="rId1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758B6F5-6B2C-184D-8396-B2A7AE6CFA5B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5764697" y="5614452"/>
              <a:ext cx="1090186" cy="28369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630084-A126-774E-BDB2-53A93E48D87F}"/>
                  </a:ext>
                </a:extLst>
              </p:cNvPr>
              <p:cNvSpPr/>
              <p:nvPr/>
            </p:nvSpPr>
            <p:spPr>
              <a:xfrm>
                <a:off x="6363052" y="4145102"/>
                <a:ext cx="2084224" cy="391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….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630084-A126-774E-BDB2-53A93E48D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052" y="4145102"/>
                <a:ext cx="2084224" cy="3917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C33603-2C22-CD4B-8768-DCA31D5F1637}"/>
                  </a:ext>
                </a:extLst>
              </p:cNvPr>
              <p:cNvSpPr txBox="1"/>
              <p:nvPr/>
            </p:nvSpPr>
            <p:spPr>
              <a:xfrm>
                <a:off x="697487" y="5012645"/>
                <a:ext cx="4958024" cy="969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/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C33603-2C22-CD4B-8768-DCA31D5F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7" y="5012645"/>
                <a:ext cx="4958024" cy="969753"/>
              </a:xfrm>
              <a:prstGeom prst="rect">
                <a:avLst/>
              </a:prstGeom>
              <a:blipFill>
                <a:blip r:embed="rId15"/>
                <a:stretch>
                  <a:fillRect l="-2046" t="-7792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E7F6E5D-CE9F-F64C-AE2D-0274A72CD0D1}"/>
              </a:ext>
            </a:extLst>
          </p:cNvPr>
          <p:cNvSpPr/>
          <p:nvPr/>
        </p:nvSpPr>
        <p:spPr bwMode="auto">
          <a:xfrm>
            <a:off x="553937" y="4809759"/>
            <a:ext cx="5432734" cy="1302504"/>
          </a:xfrm>
          <a:prstGeom prst="rect">
            <a:avLst/>
          </a:prstGeom>
          <a:noFill/>
          <a:ln w="34925">
            <a:solidFill>
              <a:srgbClr val="FF0000"/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7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203DB52-9D33-754C-A725-157B81359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6" t="71972" r="59164" b="14436"/>
          <a:stretch/>
        </p:blipFill>
        <p:spPr>
          <a:xfrm>
            <a:off x="1145866" y="3215033"/>
            <a:ext cx="1931880" cy="1215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51" y="404826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dirty="0"/>
              <a:t>Problem Statement: Proposed Model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E65B89-C768-5B4C-AA1E-7AAF59134DAC}"/>
                  </a:ext>
                </a:extLst>
              </p:cNvPr>
              <p:cNvSpPr/>
              <p:nvPr/>
            </p:nvSpPr>
            <p:spPr>
              <a:xfrm>
                <a:off x="3465501" y="2728297"/>
                <a:ext cx="2486088" cy="391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….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E65B89-C768-5B4C-AA1E-7AAF59134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01" y="2728297"/>
                <a:ext cx="2486088" cy="3917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CE0587-8AD0-3149-98FB-98B9747FB5FE}"/>
                  </a:ext>
                </a:extLst>
              </p:cNvPr>
              <p:cNvSpPr/>
              <p:nvPr/>
            </p:nvSpPr>
            <p:spPr>
              <a:xfrm>
                <a:off x="1414029" y="2709686"/>
                <a:ext cx="1404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𝒎𝒙𝒏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𝒙𝒄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CE0587-8AD0-3149-98FB-98B9747FB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29" y="2709686"/>
                <a:ext cx="1404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A5ACCF-D18E-D14E-9963-820104FB88F3}"/>
                  </a:ext>
                </a:extLst>
              </p:cNvPr>
              <p:cNvSpPr/>
              <p:nvPr/>
            </p:nvSpPr>
            <p:spPr>
              <a:xfrm>
                <a:off x="3630196" y="3436470"/>
                <a:ext cx="1812501" cy="1292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br>
                  <a:rPr lang="en-US" b="1" i="1" dirty="0">
                    <a:latin typeface="Cambria Math" panose="02040503050406030204" pitchFamily="18" charset="0"/>
                  </a:rPr>
                </a:br>
                <a:r>
                  <a:rPr lang="en-US" b="1" i="1" dirty="0">
                    <a:latin typeface="Cambria Math" panose="02040503050406030204" pitchFamily="18" charset="0"/>
                  </a:rPr>
                  <a:t>    </a:t>
                </a:r>
                <a:endParaRPr lang="en-US" b="1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A5ACCF-D18E-D14E-9963-820104FB8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96" y="3436470"/>
                <a:ext cx="1812501" cy="1292533"/>
              </a:xfrm>
              <a:prstGeom prst="rect">
                <a:avLst/>
              </a:prstGeom>
              <a:blipFill>
                <a:blip r:embed="rId6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24D63E-B109-354C-A1D5-51D8B4D17BDE}"/>
                  </a:ext>
                </a:extLst>
              </p:cNvPr>
              <p:cNvSpPr/>
              <p:nvPr/>
            </p:nvSpPr>
            <p:spPr>
              <a:xfrm>
                <a:off x="1883040" y="357847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24D63E-B109-354C-A1D5-51D8B4D17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040" y="3578474"/>
                <a:ext cx="497187" cy="39062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335B15B-AADB-3C4B-8887-87C453869537}"/>
              </a:ext>
            </a:extLst>
          </p:cNvPr>
          <p:cNvSpPr txBox="1"/>
          <p:nvPr/>
        </p:nvSpPr>
        <p:spPr>
          <a:xfrm>
            <a:off x="533597" y="1710745"/>
            <a:ext cx="9099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 (number of object) </a:t>
            </a:r>
            <a:r>
              <a:rPr lang="en-US" dirty="0"/>
              <a:t>is not known previously.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Difficult to formulate output Y</a:t>
            </a:r>
            <a:r>
              <a:rPr lang="en-US" baseline="-25000" dirty="0"/>
              <a:t>i</a:t>
            </a:r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output Y</a:t>
            </a:r>
            <a:r>
              <a:rPr lang="en-US" baseline="-25000" dirty="0"/>
              <a:t>i </a:t>
            </a:r>
            <a:r>
              <a:rPr lang="en-US" dirty="0"/>
              <a:t>as density-map with same size of input X</a:t>
            </a:r>
            <a:r>
              <a:rPr lang="en-US" baseline="-25000" dirty="0"/>
              <a:t>i </a:t>
            </a:r>
            <a:r>
              <a:rPr lang="en-US" dirty="0"/>
              <a:t>(</a:t>
            </a:r>
            <a:r>
              <a:rPr lang="en-US" i="1" dirty="0"/>
              <a:t>mxn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C3CC66-4E12-BC49-A125-79191845BB67}"/>
              </a:ext>
            </a:extLst>
          </p:cNvPr>
          <p:cNvSpPr/>
          <p:nvPr/>
        </p:nvSpPr>
        <p:spPr>
          <a:xfrm>
            <a:off x="454085" y="5834895"/>
            <a:ext cx="9393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problem as </a:t>
            </a:r>
            <a:r>
              <a:rPr lang="en-US" sz="2400" b="1" dirty="0">
                <a:solidFill>
                  <a:srgbClr val="FF0000"/>
                </a:solidFill>
              </a:rPr>
              <a:t>pixel-wise regression problem </a:t>
            </a:r>
            <a:r>
              <a:rPr lang="en-US" sz="2400" dirty="0"/>
              <a:t>from X to 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3B4E894-32E4-314E-86E7-C9DC1EDEB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6" t="9574" r="59156" b="76153"/>
          <a:stretch/>
        </p:blipFill>
        <p:spPr>
          <a:xfrm>
            <a:off x="6806451" y="3332403"/>
            <a:ext cx="1929384" cy="109452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606633C-2D5D-3B49-8C79-141DF68E0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21" t="72313" r="4778" b="13127"/>
          <a:stretch/>
        </p:blipFill>
        <p:spPr>
          <a:xfrm>
            <a:off x="927849" y="4539076"/>
            <a:ext cx="2456815" cy="12372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78C161-30CC-A444-826E-0014B12E2697}"/>
                  </a:ext>
                </a:extLst>
              </p:cNvPr>
              <p:cNvSpPr/>
              <p:nvPr/>
            </p:nvSpPr>
            <p:spPr>
              <a:xfrm>
                <a:off x="2359290" y="350227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78C161-30CC-A444-826E-0014B12E2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290" y="3502274"/>
                <a:ext cx="497187" cy="389274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377AF9-C968-B64D-B6CE-7225C4568747}"/>
                  </a:ext>
                </a:extLst>
              </p:cNvPr>
              <p:cNvSpPr/>
              <p:nvPr/>
            </p:nvSpPr>
            <p:spPr>
              <a:xfrm>
                <a:off x="2035440" y="462622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377AF9-C968-B64D-B6CE-7225C4568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40" y="4626224"/>
                <a:ext cx="497187" cy="390620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56F769-9C3C-B543-851E-F332089CA35A}"/>
                  </a:ext>
                </a:extLst>
              </p:cNvPr>
              <p:cNvSpPr/>
              <p:nvPr/>
            </p:nvSpPr>
            <p:spPr>
              <a:xfrm>
                <a:off x="2625990" y="483577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56F769-9C3C-B543-851E-F332089CA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90" y="4835774"/>
                <a:ext cx="497187" cy="389274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67ED81-896E-874E-9BB9-4C95AAD1300D}"/>
                  </a:ext>
                </a:extLst>
              </p:cNvPr>
              <p:cNvSpPr/>
              <p:nvPr/>
            </p:nvSpPr>
            <p:spPr>
              <a:xfrm>
                <a:off x="2587890" y="535012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67ED81-896E-874E-9BB9-4C95AAD13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890" y="5350124"/>
                <a:ext cx="497187" cy="389274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2D0D556-6E96-4E49-B9C4-2111FDC66095}"/>
                  </a:ext>
                </a:extLst>
              </p:cNvPr>
              <p:cNvSpPr/>
              <p:nvPr/>
            </p:nvSpPr>
            <p:spPr>
              <a:xfrm>
                <a:off x="3630196" y="4750920"/>
                <a:ext cx="1812501" cy="12912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br>
                  <a:rPr lang="en-US" b="1" i="1" dirty="0">
                    <a:latin typeface="Cambria Math" panose="02040503050406030204" pitchFamily="18" charset="0"/>
                  </a:rPr>
                </a:br>
                <a:r>
                  <a:rPr lang="en-US" b="1" i="1" dirty="0">
                    <a:latin typeface="Cambria Math" panose="02040503050406030204" pitchFamily="18" charset="0"/>
                  </a:rPr>
                  <a:t>    </a:t>
                </a:r>
                <a:endParaRPr lang="en-US" b="1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2D0D556-6E96-4E49-B9C4-2111FDC66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96" y="4750920"/>
                <a:ext cx="1812501" cy="1291251"/>
              </a:xfrm>
              <a:prstGeom prst="rect">
                <a:avLst/>
              </a:prstGeom>
              <a:blipFill>
                <a:blip r:embed="rId12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36E996FA-7688-854F-B3B7-BE71BC1F1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36" t="9651" r="9656" b="76330"/>
          <a:stretch/>
        </p:blipFill>
        <p:spPr>
          <a:xfrm>
            <a:off x="6884623" y="4569074"/>
            <a:ext cx="1798774" cy="1097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4A512A3-41C5-9549-A411-32A65324A7ED}"/>
                  </a:ext>
                </a:extLst>
              </p:cNvPr>
              <p:cNvSpPr/>
              <p:nvPr/>
            </p:nvSpPr>
            <p:spPr>
              <a:xfrm>
                <a:off x="7095281" y="2781531"/>
                <a:ext cx="1271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𝒎𝒙𝒏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4A512A3-41C5-9549-A411-32A65324A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81" y="2781531"/>
                <a:ext cx="127137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51">
            <a:extLst>
              <a:ext uri="{FF2B5EF4-FFF2-40B4-BE49-F238E27FC236}">
                <a16:creationId xmlns:a16="http://schemas.microsoft.com/office/drawing/2014/main" id="{B37CFADE-1477-CB45-A4E1-95C09E7EF71E}"/>
              </a:ext>
            </a:extLst>
          </p:cNvPr>
          <p:cNvSpPr/>
          <p:nvPr/>
        </p:nvSpPr>
        <p:spPr bwMode="auto">
          <a:xfrm>
            <a:off x="6166597" y="3778595"/>
            <a:ext cx="419100" cy="25440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079E0005-2CAE-1947-A49B-549AE1105976}"/>
              </a:ext>
            </a:extLst>
          </p:cNvPr>
          <p:cNvSpPr/>
          <p:nvPr/>
        </p:nvSpPr>
        <p:spPr bwMode="auto">
          <a:xfrm>
            <a:off x="6185647" y="4845395"/>
            <a:ext cx="419100" cy="25440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9CC2CC3-B09F-8343-A0ED-EDE4F3C31B7A}"/>
                  </a:ext>
                </a:extLst>
              </p:cNvPr>
              <p:cNvSpPr/>
              <p:nvPr/>
            </p:nvSpPr>
            <p:spPr>
              <a:xfrm>
                <a:off x="7674240" y="348322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9CC2CC3-B09F-8343-A0ED-EDE4F3C31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240" y="3483224"/>
                <a:ext cx="497187" cy="390620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23BE3A9-8C98-224A-A8B1-20F43852CDF4}"/>
                  </a:ext>
                </a:extLst>
              </p:cNvPr>
              <p:cNvSpPr/>
              <p:nvPr/>
            </p:nvSpPr>
            <p:spPr>
              <a:xfrm>
                <a:off x="8150490" y="340702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23BE3A9-8C98-224A-A8B1-20F43852C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90" y="3407024"/>
                <a:ext cx="497187" cy="389274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9234E1F-912A-0C40-A054-285DE7EF5223}"/>
                  </a:ext>
                </a:extLst>
              </p:cNvPr>
              <p:cNvSpPr/>
              <p:nvPr/>
            </p:nvSpPr>
            <p:spPr>
              <a:xfrm>
                <a:off x="7350390" y="4588124"/>
                <a:ext cx="497187" cy="3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9234E1F-912A-0C40-A054-285DE7EF5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390" y="4588124"/>
                <a:ext cx="497187" cy="39062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B1BB456-F0D2-214C-BE76-2C916D568448}"/>
                  </a:ext>
                </a:extLst>
              </p:cNvPr>
              <p:cNvSpPr/>
              <p:nvPr/>
            </p:nvSpPr>
            <p:spPr>
              <a:xfrm>
                <a:off x="8302890" y="464527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B1BB456-F0D2-214C-BE76-2C916D568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90" y="4645274"/>
                <a:ext cx="497187" cy="389274"/>
              </a:xfrm>
              <a:prstGeom prst="rect">
                <a:avLst/>
              </a:prstGeom>
              <a:blipFill>
                <a:blip r:embed="rId1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17D6D21-BE65-CB43-BFF1-8FB3DF4D1B58}"/>
                  </a:ext>
                </a:extLst>
              </p:cNvPr>
              <p:cNvSpPr/>
              <p:nvPr/>
            </p:nvSpPr>
            <p:spPr>
              <a:xfrm>
                <a:off x="8207640" y="5159624"/>
                <a:ext cx="497187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17D6D21-BE65-CB43-BFF1-8FB3DF4D1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640" y="5159624"/>
                <a:ext cx="497187" cy="389274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6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740" y="404826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2800" dirty="0"/>
              <a:t>Proposed Tracking Model using Conv-LSTM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29B15-2A9C-6347-9DF7-319E81AD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6" y="1309468"/>
            <a:ext cx="4254776" cy="49817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2B88C6-CAA2-5F49-AD12-C2B98F265429}"/>
                  </a:ext>
                </a:extLst>
              </p:cNvPr>
              <p:cNvSpPr txBox="1"/>
              <p:nvPr/>
            </p:nvSpPr>
            <p:spPr>
              <a:xfrm>
                <a:off x="4952834" y="1612293"/>
                <a:ext cx="4159152" cy="80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2B88C6-CAA2-5F49-AD12-C2B98F265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834" y="1612293"/>
                <a:ext cx="4159152" cy="808235"/>
              </a:xfrm>
              <a:prstGeom prst="rect">
                <a:avLst/>
              </a:prstGeom>
              <a:blipFill>
                <a:blip r:embed="rId4"/>
                <a:stretch>
                  <a:fillRect l="-1829" t="-7692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25BA80-B230-1E43-A96E-3D568154F900}"/>
              </a:ext>
            </a:extLst>
          </p:cNvPr>
          <p:cNvSpPr txBox="1"/>
          <p:nvPr/>
        </p:nvSpPr>
        <p:spPr>
          <a:xfrm>
            <a:off x="4941551" y="2681068"/>
            <a:ext cx="41537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f: Multi-layered Conv-LSTM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3-layered and 4-layered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Input-to-state, state-to-state kernel: 5x5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Input-size: 128x257x3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Output-size: 128x257x1 </a:t>
            </a:r>
            <a:br>
              <a:rPr lang="en-US" dirty="0"/>
            </a:br>
            <a:r>
              <a:rPr lang="en-US" dirty="0"/>
              <a:t>      (adopted filter with 3x1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Loss: pixel-wise MSE </a:t>
            </a:r>
            <a:r>
              <a:rPr lang="en-US" dirty="0"/>
              <a:t>btw </a:t>
            </a:r>
            <a:br>
              <a:rPr lang="en-US" dirty="0"/>
            </a:br>
            <a:r>
              <a:rPr lang="en-US" dirty="0"/>
              <a:t>           output and GT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D60D0-E997-7246-8234-B5184ACC8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064" y="5309485"/>
            <a:ext cx="3981179" cy="7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8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398" y="418273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2800" dirty="0"/>
              <a:t>Experimental Settings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E1BA7-D27D-A945-9798-01D6756CE16A}"/>
              </a:ext>
            </a:extLst>
          </p:cNvPr>
          <p:cNvSpPr txBox="1"/>
          <p:nvPr/>
        </p:nvSpPr>
        <p:spPr>
          <a:xfrm>
            <a:off x="407894" y="1378620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20-year run (1996 to 2015) 3 hourly climate simulation data</a:t>
            </a:r>
            <a:br>
              <a:rPr lang="en-US" sz="1600" dirty="0"/>
            </a:b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CAM5 (Community atmospheric model v5)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Climate variables: zonal wind (U850), Meridional wind (V850), Precipitation (PRECT)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Time-steps: 10 </a:t>
            </a:r>
            <a:r>
              <a:rPr lang="en-US" sz="1600" dirty="0"/>
              <a:t>(30 hours)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Label: Ground-truth trajectories obtained from </a:t>
            </a:r>
            <a:r>
              <a:rPr lang="en-US" sz="1600" dirty="0">
                <a:solidFill>
                  <a:srgbClr val="FF0000"/>
                </a:solidFill>
              </a:rPr>
              <a:t>TECA (Toolkit got Extreme Climate Analysis)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Size of data: </a:t>
            </a:r>
            <a:br>
              <a:rPr lang="en-US" sz="1600" dirty="0"/>
            </a:br>
            <a:r>
              <a:rPr lang="en-US" sz="1600" dirty="0">
                <a:solidFill>
                  <a:srgbClr val="FF0000"/>
                </a:solidFill>
              </a:rPr>
              <a:t>160 degree (longitude) x 60 degree (latitude) collected from non-overlapping basins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Resolution: 2x2 down sample (~0.5 degree)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035DD-A132-EC42-8FEE-95D8BA6B60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6087" y="3657884"/>
            <a:ext cx="5287617" cy="29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92" y="431720"/>
            <a:ext cx="9182191" cy="716973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2800" dirty="0"/>
              <a:t>Results</a:t>
            </a:r>
            <a:endParaRPr lang="en-US" sz="28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9E5949-F0C9-094D-B491-2FD6B3F7025B}"/>
              </a:ext>
            </a:extLst>
          </p:cNvPr>
          <p:cNvGrpSpPr/>
          <p:nvPr/>
        </p:nvGrpSpPr>
        <p:grpSpPr>
          <a:xfrm>
            <a:off x="268781" y="1892718"/>
            <a:ext cx="9230497" cy="4266293"/>
            <a:chOff x="-98313" y="1832499"/>
            <a:chExt cx="9230497" cy="42662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426D83-F42B-CA4D-A6AC-8A571784E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605"/>
            <a:stretch/>
          </p:blipFill>
          <p:spPr>
            <a:xfrm>
              <a:off x="-98313" y="1832499"/>
              <a:ext cx="9230497" cy="23984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C27F32-D464-6348-9017-766E526C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95" t="39686"/>
            <a:stretch/>
          </p:blipFill>
          <p:spPr>
            <a:xfrm>
              <a:off x="2771139" y="4365780"/>
              <a:ext cx="3565006" cy="173301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9D787EF-C9CA-B746-B7D2-9A6846333698}"/>
              </a:ext>
            </a:extLst>
          </p:cNvPr>
          <p:cNvSpPr/>
          <p:nvPr/>
        </p:nvSpPr>
        <p:spPr>
          <a:xfrm>
            <a:off x="899719" y="1446510"/>
            <a:ext cx="512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Results from conv-LSTM based tracking model</a:t>
            </a:r>
          </a:p>
        </p:txBody>
      </p:sp>
    </p:spTree>
    <p:extLst>
      <p:ext uri="{BB962C8B-B14F-4D97-AF65-F5344CB8AC3E}">
        <p14:creationId xmlns:p14="http://schemas.microsoft.com/office/powerpoint/2010/main" val="10806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35"/>
    </mc:Choice>
    <mc:Fallback xmlns="">
      <p:transition spd="slow" advTm="12973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2548-7059-C644-8296-9FB91499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D69AA-2EF0-624C-AE21-CF4C5B07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  <a:p>
            <a:r>
              <a:rPr lang="en-US" dirty="0"/>
              <a:t>LSTM</a:t>
            </a:r>
          </a:p>
          <a:p>
            <a:r>
              <a:rPr lang="en-US" dirty="0"/>
              <a:t>ConvLSTM</a:t>
            </a:r>
          </a:p>
          <a:p>
            <a:r>
              <a:rPr lang="en-US" dirty="0"/>
              <a:t>Application of ConvLSTM for hurricane tracking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F56DB-A1CF-3446-B4C9-BF8B02C7984D}"/>
              </a:ext>
            </a:extLst>
          </p:cNvPr>
          <p:cNvSpPr/>
          <p:nvPr/>
        </p:nvSpPr>
        <p:spPr>
          <a:xfrm>
            <a:off x="372039" y="5543385"/>
            <a:ext cx="83551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Sources: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for deep learning research: </a:t>
            </a:r>
            <a:r>
              <a:rPr lang="en-US" dirty="0">
                <a:hlinkClick r:id="rId2"/>
              </a:rPr>
              <a:t>https://web.stanford.edu/class/cs20si/2017/</a:t>
            </a:r>
            <a:endParaRPr lang="en-US" dirty="0"/>
          </a:p>
          <a:p>
            <a:r>
              <a:rPr lang="en-US" dirty="0"/>
              <a:t>MNIST for ML Beginner: </a:t>
            </a:r>
            <a:r>
              <a:rPr lang="en-US" dirty="0">
                <a:hlinkClick r:id="rId3"/>
              </a:rPr>
              <a:t>https://www.tensorflow.org/tutorials/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9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9145D-E38A-8B4F-B39E-43C95806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03" y="815009"/>
            <a:ext cx="7497815" cy="54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6A8D9-8D75-1B4F-8E32-12BABB7E65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72354"/>
            <a:ext cx="10917642" cy="54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9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5DCDE-936C-F745-B50D-225664FF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55951"/>
            <a:ext cx="11781850" cy="57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6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749FB-9713-EC4A-8FE1-786E10F4C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463550"/>
            <a:ext cx="118364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14AE29-F4DE-8C42-8196-44629DAA96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292100"/>
            <a:ext cx="115824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0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FD900-E3DC-544B-9EDC-9B5C105B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4754"/>
            <a:ext cx="12192000" cy="61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5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30E857-DE23-7E44-840E-A7EBD41FB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87" t="23333" r="23711" b="14524"/>
          <a:stretch/>
        </p:blipFill>
        <p:spPr>
          <a:xfrm>
            <a:off x="343932" y="501640"/>
            <a:ext cx="10866446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4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188</TotalTime>
  <Words>636</Words>
  <Application>Microsoft Macintosh PowerPoint</Application>
  <PresentationFormat>Widescreen</PresentationFormat>
  <Paragraphs>114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Trebuchet MS</vt:lpstr>
      <vt:lpstr>Wingdings</vt:lpstr>
      <vt:lpstr>Wingdings 3</vt:lpstr>
      <vt:lpstr>Facet</vt:lpstr>
      <vt:lpstr>Deep Learning application for time-series analysis and its application for climate science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Short Term Memory (LSTM)</vt:lpstr>
      <vt:lpstr>How to deal with spatiotemporal data?</vt:lpstr>
      <vt:lpstr>How to deal with spatiotemporal data?   : ConvLSTM</vt:lpstr>
      <vt:lpstr>Application of ConvLSTM for  hurricane tracking</vt:lpstr>
      <vt:lpstr>Problem Statement: Proposed Model</vt:lpstr>
      <vt:lpstr>Proposed Tracking Model using Conv-LSTM</vt:lpstr>
      <vt:lpstr>Experimental Settings</vt:lpstr>
      <vt:lpstr>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application for  image analysis  and its application for climate science</dc:title>
  <dc:creator>Kim, Sookyung</dc:creator>
  <cp:lastModifiedBy>Kim, Sookyung</cp:lastModifiedBy>
  <cp:revision>30</cp:revision>
  <dcterms:created xsi:type="dcterms:W3CDTF">2018-09-24T17:03:53Z</dcterms:created>
  <dcterms:modified xsi:type="dcterms:W3CDTF">2018-09-24T22:01:32Z</dcterms:modified>
</cp:coreProperties>
</file>